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1" r:id="rId5"/>
    <p:sldId id="263" r:id="rId6"/>
    <p:sldId id="264" r:id="rId7"/>
    <p:sldId id="262" r:id="rId8"/>
    <p:sldId id="265" r:id="rId9"/>
    <p:sldId id="266" r:id="rId10"/>
    <p:sldId id="267" r:id="rId11"/>
    <p:sldId id="268" r:id="rId12"/>
    <p:sldId id="276" r:id="rId13"/>
    <p:sldId id="269" r:id="rId14"/>
    <p:sldId id="272" r:id="rId15"/>
    <p:sldId id="273" r:id="rId16"/>
    <p:sldId id="274" r:id="rId17"/>
    <p:sldId id="275" r:id="rId18"/>
    <p:sldId id="259" r:id="rId19"/>
    <p:sldId id="260" r:id="rId2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xmlns="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09-11T13:37:09.906" idx="1">
    <p:pos x="10" y="10"/>
    <p:text/>
    <p:extLst>
      <p:ext uri="{C676402C-5697-4E1C-873F-D02D1690AC5C}">
        <p15:threadingInfo xmlns:p15="http://schemas.microsoft.com/office/powerpoint/2012/main" xmlns="" timeZoneBias="-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3D76A6-230C-4B3F-AA6B-B2B750EA61D5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38E38-87A8-4893-A7C9-EC6E7DCB5B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139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F54536-3B4D-4DCC-B1DD-1848764A373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4739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688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965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025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364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787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70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592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130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2290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350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54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9C20F-C509-4148-A27A-068A7CD2695F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319A43-445B-4EFD-9B5C-131B744E1A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552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000" b="1" dirty="0" err="1">
                <a:latin typeface="Garamond" panose="02020404030301010803" pitchFamily="18" charset="0"/>
              </a:rPr>
              <a:t>Kelleçanagyň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içki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we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daşky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esaslary</a:t>
            </a:r>
            <a:r>
              <a:rPr lang="ru-RU" sz="2000" b="1" dirty="0">
                <a:latin typeface="Garamond" panose="02020404030301010803" pitchFamily="18" charset="0"/>
              </a:rPr>
              <a:t>. </a:t>
            </a:r>
            <a:r>
              <a:rPr lang="ru-RU" sz="2000" b="1" dirty="0" err="1">
                <a:latin typeface="Garamond" panose="02020404030301010803" pitchFamily="18" charset="0"/>
              </a:rPr>
              <a:t>Ýaňy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doglan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çaganyň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kelleçanagy</a:t>
            </a:r>
            <a:r>
              <a:rPr lang="ru-RU" sz="2000" b="1" dirty="0" smtClean="0">
                <a:latin typeface="Garamond" panose="02020404030301010803" pitchFamily="18" charset="0"/>
              </a:rPr>
              <a:t>. </a:t>
            </a:r>
            <a:r>
              <a:rPr lang="ru-RU" sz="2000" b="1" dirty="0" err="1" smtClean="0">
                <a:latin typeface="Garamond" panose="02020404030301010803" pitchFamily="18" charset="0"/>
              </a:rPr>
              <a:t>Çekge</a:t>
            </a:r>
            <a:r>
              <a:rPr lang="ru-RU" sz="2000" b="1" dirty="0">
                <a:latin typeface="Garamond" panose="02020404030301010803" pitchFamily="18" charset="0"/>
              </a:rPr>
              <a:t>, </a:t>
            </a:r>
            <a:r>
              <a:rPr lang="ru-RU" sz="2000" b="1" dirty="0" err="1">
                <a:latin typeface="Garamond" panose="02020404030301010803" pitchFamily="18" charset="0"/>
              </a:rPr>
              <a:t>çekgeasty</a:t>
            </a:r>
            <a:r>
              <a:rPr lang="ru-RU" sz="2000" b="1" dirty="0">
                <a:latin typeface="Garamond" panose="02020404030301010803" pitchFamily="18" charset="0"/>
              </a:rPr>
              <a:t>, </a:t>
            </a:r>
            <a:r>
              <a:rPr lang="ru-RU" sz="2000" b="1" dirty="0" err="1">
                <a:latin typeface="Garamond" panose="02020404030301010803" pitchFamily="18" charset="0"/>
              </a:rPr>
              <a:t>ganat-kentlewük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oýlary</a:t>
            </a:r>
            <a:r>
              <a:rPr lang="ru-RU" sz="2000" b="1" dirty="0">
                <a:latin typeface="Garamond" panose="02020404030301010803" pitchFamily="18" charset="0"/>
              </a:rPr>
              <a:t>, </a:t>
            </a:r>
            <a:r>
              <a:rPr lang="ru-RU" sz="2000" b="1" dirty="0" err="1">
                <a:latin typeface="Garamond" panose="02020404030301010803" pitchFamily="18" charset="0"/>
              </a:rPr>
              <a:t>olaryň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diwarlary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we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baglanşyklary</a:t>
            </a:r>
            <a:r>
              <a:rPr lang="ru-RU" sz="2000" b="1" dirty="0">
                <a:latin typeface="Garamond" panose="02020404030301010803" pitchFamily="18" charset="0"/>
              </a:rPr>
              <a:t>. </a:t>
            </a:r>
            <a:r>
              <a:rPr lang="ru-RU" sz="2000" b="1" dirty="0" err="1">
                <a:latin typeface="Garamond" panose="02020404030301010803" pitchFamily="18" charset="0"/>
              </a:rPr>
              <a:t>Gözhana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we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burun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boşlugy</a:t>
            </a:r>
            <a:r>
              <a:rPr lang="ru-RU" sz="2000" b="1" dirty="0">
                <a:latin typeface="Garamond" panose="02020404030301010803" pitchFamily="18" charset="0"/>
              </a:rPr>
              <a:t>, </a:t>
            </a:r>
            <a:r>
              <a:rPr lang="ru-RU" sz="2000" b="1" dirty="0" err="1">
                <a:latin typeface="Garamond" panose="02020404030301010803" pitchFamily="18" charset="0"/>
              </a:rPr>
              <a:t>olaryň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diwarlary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we</a:t>
            </a:r>
            <a:r>
              <a:rPr lang="ru-RU" sz="2000" b="1" dirty="0">
                <a:latin typeface="Garamond" panose="02020404030301010803" pitchFamily="18" charset="0"/>
              </a:rPr>
              <a:t> </a:t>
            </a:r>
            <a:r>
              <a:rPr lang="ru-RU" sz="2000" b="1" dirty="0" err="1">
                <a:latin typeface="Garamond" panose="02020404030301010803" pitchFamily="18" charset="0"/>
              </a:rPr>
              <a:t>baglanşyklary</a:t>
            </a:r>
            <a:r>
              <a:rPr lang="ru-RU" sz="2000" b="1" dirty="0">
                <a:latin typeface="Garamond" panose="02020404030301010803" pitchFamily="18" charset="0"/>
              </a:rPr>
              <a:t>.</a:t>
            </a:r>
            <a:endParaRPr lang="tk-TM" sz="20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0" y="0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3">
            <a:schemeClr val="lt1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prstClr val="black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3">
            <a:schemeClr val="lt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Y.B.Abdyýew</a:t>
            </a:r>
            <a:endParaRPr lang="ru-RU" sz="2000" dirty="0">
              <a:ln w="0"/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469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4650" y="1827521"/>
            <a:ext cx="11662596" cy="27927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Garamond" panose="02020404030301010803" pitchFamily="18" charset="0"/>
                <a:ea typeface="Calibri"/>
                <a:cs typeface="Times New Roman"/>
              </a:rPr>
              <a:t>1)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Gözhananyň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diwarlaryny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emele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getirip,onuň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baglanyşyklaryny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görkezip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aýdyp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bermeli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Garamond" panose="02020404030301010803" pitchFamily="18" charset="0"/>
                <a:ea typeface="Calibri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</a:pPr>
            <a:r>
              <a:rPr lang="tk-TM" sz="2400" dirty="0" smtClean="0">
                <a:latin typeface="Garamond" panose="02020404030301010803" pitchFamily="18" charset="0"/>
                <a:ea typeface="Calibri"/>
                <a:cs typeface="Times New Roman" pitchFamily="18" charset="0"/>
              </a:rPr>
              <a:t>2)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Çekge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çekgeasty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ganat-kentlewük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oýlary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emele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getirip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olaryň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baglanşyklaryny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görkezip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atlandyrmaly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3</a:t>
            </a:r>
            <a:r>
              <a:rPr lang="tk-TM" sz="2400" dirty="0" smtClean="0">
                <a:latin typeface="Garamond" panose="02020404030301010803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Burun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agyz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boşluklarynyň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diwarlaryny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olary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emele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getirýän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boşluklaryň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baglanşyklaryny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öwrenmeli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endParaRPr lang="ru-RU" sz="2400" dirty="0">
              <a:latin typeface="Garamond" panose="02020404030301010803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08251" y="405364"/>
            <a:ext cx="4739359" cy="7077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69135323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92711" y="2061165"/>
            <a:ext cx="11662596" cy="279275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88271" tIns="44135" rIns="88271" bIns="44135">
            <a:spAutoFit/>
          </a:bodyPr>
          <a:lstStyle/>
          <a:p>
            <a:pPr marL="742950" indent="-742950" algn="just">
              <a:lnSpc>
                <a:spcPct val="150000"/>
              </a:lnSpc>
              <a:buFont typeface="+mj-lt"/>
              <a:buAutoNum type="arabicParenR"/>
            </a:pP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Gözhanany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onuň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diwarlaryny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baglanşyklaryny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görkezip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aýdyp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bermeli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Garamond" panose="02020404030301010803" pitchFamily="18" charset="0"/>
                <a:ea typeface="Calibri"/>
                <a:cs typeface="Times New Roman"/>
              </a:rPr>
              <a:t> 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rabicParenR"/>
            </a:pP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Çekge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çekgeasty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ganat-kentlewük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oýlarynyň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diwarlaryny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baglanşyklaryny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aýdyp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başarmaly</a:t>
            </a:r>
            <a:r>
              <a:rPr lang="ru-RU" sz="2400" dirty="0" smtClean="0">
                <a:latin typeface="Garamond" panose="02020404030301010803" pitchFamily="18" charset="0"/>
                <a:ea typeface="Calibri"/>
                <a:cs typeface="Times New Roman" pitchFamily="18" charset="0"/>
              </a:rPr>
              <a:t>. </a:t>
            </a:r>
          </a:p>
          <a:p>
            <a:pPr marL="742950" indent="-742950" algn="just">
              <a:lnSpc>
                <a:spcPct val="150000"/>
              </a:lnSpc>
              <a:buFont typeface="+mj-lt"/>
              <a:buAutoNum type="arabicParenR"/>
            </a:pP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Burun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agyz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boşluklarynyň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diwarlaryny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olary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emele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getirýän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süňkleri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boşluklaryň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baglanşyklaryny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öwrenmeli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 </a:t>
            </a:r>
            <a:endParaRPr lang="ru-RU" sz="2400" dirty="0">
              <a:latin typeface="Garamond" panose="02020404030301010803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72364" y="405364"/>
            <a:ext cx="5975281" cy="70772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Talyp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başaryp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sz="3999" b="1" dirty="0" err="1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bilmeli</a:t>
            </a:r>
            <a:r>
              <a:rPr lang="ru-RU" sz="3999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06371106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" t="13993" r="8756" b="24488"/>
          <a:stretch/>
        </p:blipFill>
        <p:spPr>
          <a:xfrm>
            <a:off x="398353" y="334978"/>
            <a:ext cx="4110273" cy="4218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1" t="10296" r="8574" b="19341"/>
          <a:stretch/>
        </p:blipFill>
        <p:spPr>
          <a:xfrm>
            <a:off x="4906977" y="244443"/>
            <a:ext cx="3938258" cy="4825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613202" y="5457198"/>
            <a:ext cx="6367020" cy="70788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4000" b="1" dirty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Kelleçanagyň </a:t>
            </a:r>
            <a:r>
              <a:rPr lang="tk-TM" sz="40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daşky esasy</a:t>
            </a:r>
            <a:endParaRPr lang="ru-RU" sz="40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3541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41" t="8317" r="13480" b="51419"/>
          <a:stretch/>
        </p:blipFill>
        <p:spPr>
          <a:xfrm>
            <a:off x="389299" y="262550"/>
            <a:ext cx="7858408" cy="6340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582684" y="262550"/>
            <a:ext cx="3401353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Kelleçanagyň içki esasy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25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7" t="6865" r="6314" b="35445"/>
          <a:stretch/>
        </p:blipFill>
        <p:spPr>
          <a:xfrm>
            <a:off x="190123" y="135802"/>
            <a:ext cx="6853472" cy="6468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8582684" y="262550"/>
            <a:ext cx="3401353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Kelleçanagyň içki esasy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88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85" t="58350" r="13859" b="13267"/>
          <a:stretch/>
        </p:blipFill>
        <p:spPr>
          <a:xfrm>
            <a:off x="135802" y="144855"/>
            <a:ext cx="6462406" cy="3422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4" t="7261" r="9712" b="62904"/>
          <a:stretch/>
        </p:blipFill>
        <p:spPr>
          <a:xfrm>
            <a:off x="7013954" y="144855"/>
            <a:ext cx="4981887" cy="25530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6" t="43036" r="13294" b="29901"/>
          <a:stretch/>
        </p:blipFill>
        <p:spPr>
          <a:xfrm>
            <a:off x="135801" y="3757188"/>
            <a:ext cx="6083929" cy="2948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7116291" y="2966900"/>
            <a:ext cx="4777212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Ýaňy doglan çaganyň kelleçanagy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9" t="56238" r="5563" b="13003"/>
          <a:stretch/>
        </p:blipFill>
        <p:spPr>
          <a:xfrm>
            <a:off x="226335" y="280656"/>
            <a:ext cx="9113650" cy="4626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60490" y="5377758"/>
            <a:ext cx="3401353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Burun boşlugy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26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2" t="46997" r="6495" b="11947"/>
          <a:stretch/>
        </p:blipFill>
        <p:spPr>
          <a:xfrm>
            <a:off x="6122731" y="172016"/>
            <a:ext cx="5921143" cy="4092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3" t="7525" r="16880" b="50891"/>
          <a:stretch/>
        </p:blipFill>
        <p:spPr>
          <a:xfrm>
            <a:off x="250264" y="172016"/>
            <a:ext cx="3850956" cy="33884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2" t="51353" r="9903" b="13532"/>
          <a:stretch/>
        </p:blipFill>
        <p:spPr>
          <a:xfrm>
            <a:off x="250264" y="3739080"/>
            <a:ext cx="4711070" cy="29695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5178581" y="4517679"/>
            <a:ext cx="3401353" cy="17543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Burun boşlugynyň diwarlary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12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7" t="7392" r="11785" b="40858"/>
          <a:stretch/>
        </p:blipFill>
        <p:spPr>
          <a:xfrm>
            <a:off x="8850200" y="125098"/>
            <a:ext cx="3199962" cy="3159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6" t="7261" r="19894" b="41122"/>
          <a:stretch/>
        </p:blipFill>
        <p:spPr>
          <a:xfrm>
            <a:off x="153912" y="125098"/>
            <a:ext cx="5413970" cy="5880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735255" y="298763"/>
            <a:ext cx="2947572" cy="10772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Gaty kentlewük</a:t>
            </a:r>
            <a:endParaRPr lang="ru-RU" sz="32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61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62" t="7524" r="18951" b="45611"/>
          <a:stretch/>
        </p:blipFill>
        <p:spPr>
          <a:xfrm>
            <a:off x="7315198" y="172015"/>
            <a:ext cx="4010687" cy="416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47" y="172015"/>
            <a:ext cx="6301696" cy="55072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07747" y="5939072"/>
            <a:ext cx="5404920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Gözhana (orbita)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944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" t="13993" r="8756" b="38615"/>
          <a:stretch/>
        </p:blipFill>
        <p:spPr>
          <a:xfrm>
            <a:off x="289711" y="271603"/>
            <a:ext cx="6434600" cy="5088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7559642" y="344031"/>
            <a:ext cx="3401353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Çekge we çekgeasty oýlary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6063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6" t="8581" r="7455" b="49571"/>
          <a:stretch/>
        </p:blipFill>
        <p:spPr>
          <a:xfrm>
            <a:off x="208231" y="208229"/>
            <a:ext cx="8247706" cy="60944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8655112" y="208229"/>
            <a:ext cx="3401353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174111" algn="ctr" defTabSz="1088225"/>
            <a:r>
              <a:rPr lang="tk-TM" sz="3600" b="1" dirty="0" smtClean="0">
                <a:solidFill>
                  <a:schemeClr val="bg1"/>
                </a:solidFill>
                <a:latin typeface="Garamond" panose="02020404030301010803" pitchFamily="18" charset="0"/>
                <a:ea typeface="Times New Roman"/>
                <a:cs typeface="Times New Roman" pitchFamily="18" charset="0"/>
              </a:rPr>
              <a:t>Ganat-kentlewük oýy</a:t>
            </a:r>
            <a:endParaRPr lang="ru-RU" sz="3600" b="1" dirty="0">
              <a:solidFill>
                <a:schemeClr val="bg1"/>
              </a:solidFill>
              <a:latin typeface="Garamond" panose="02020404030301010803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41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353" y="445444"/>
            <a:ext cx="10849207" cy="478996"/>
          </a:xfrm>
          <a:prstGeom prst="rect">
            <a:avLst/>
          </a:prstGeom>
        </p:spPr>
        <p:txBody>
          <a:bodyPr wrap="square" lIns="108603" tIns="54302" rIns="108603" bIns="54302">
            <a:spAutoFit/>
          </a:bodyPr>
          <a:lstStyle/>
          <a:p>
            <a:r>
              <a:rPr lang="ru-RU" sz="2400" b="1" dirty="0" smtClean="0">
                <a:latin typeface="Times New Roman"/>
                <a:ea typeface="Calibri"/>
                <a:cs typeface="Times New Roman"/>
              </a:rPr>
              <a:t> </a:t>
            </a:r>
            <a:endParaRPr lang="ru-RU" sz="1700" dirty="0">
              <a:latin typeface="Calibri"/>
              <a:ea typeface="Times New Roman"/>
              <a:cs typeface="Times New Roman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65306" y="107997"/>
            <a:ext cx="2976331" cy="540552"/>
          </a:xfrm>
          <a:prstGeom prst="rect">
            <a:avLst/>
          </a:prstGeom>
        </p:spPr>
        <p:style>
          <a:lnRef idx="0">
            <a:schemeClr val="accent6"/>
          </a:lnRef>
          <a:fillRef idx="1003">
            <a:schemeClr val="dk2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108603" tIns="54302" rIns="108603" bIns="54302" rtlCol="0">
            <a:spAutoFit/>
          </a:bodyPr>
          <a:lstStyle/>
          <a:p>
            <a:pPr algn="ctr"/>
            <a:r>
              <a:rPr lang="tk-TM" sz="2800" b="1" dirty="0" smtClean="0">
                <a:latin typeface="Times New Roman" pitchFamily="18" charset="0"/>
                <a:cs typeface="Times New Roman" pitchFamily="18" charset="0"/>
              </a:rPr>
              <a:t>TEST: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4913" y="1007580"/>
            <a:ext cx="11130806" cy="52629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Gözhananyň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diwarlary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haýsylar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aşaky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öňki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içgapdal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daşgapdal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Gözhananyň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şekili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nähili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bolýar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tk-TM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ört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taraply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piramida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tegelek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üçburç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Çekgeasty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oýunyň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diwarlary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öňki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öňki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480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6685" y="451400"/>
            <a:ext cx="11172408" cy="563231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Ganat-kentlewük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oýunyň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näçe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sany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diwary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öňki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yzky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medial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içgapdal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daşgapdal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öňki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yzky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içgapdal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Ganat-kentlewük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oýunyň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gözhana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jaýrygy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haýsy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boşluk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baglanyşýar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burun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agyz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gözhana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Tegelek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deşik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arkaly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ganat-kentlewük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oýy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kelleçanagyň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haýsy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bölegi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baglanyşýar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ortaky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kelleçanak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oýy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burun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gözhana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bilen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2251670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18457" y="405511"/>
            <a:ext cx="104611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81108" y="490192"/>
            <a:ext cx="11469879" cy="52629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Burun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boşlugynyň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nähili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diwarlary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bar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içgapdal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daşgapdal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aşaky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lateral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Burun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boşlugynyň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germewi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haýsy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böleklere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bölýär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sagky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çepki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böleklere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ýokarky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aşaky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böleklere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öňki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yzky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böleklere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Burun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boşlugynyň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yzky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deşigi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hoanalar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nirä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açylýar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agyz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boşluguna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damak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boşlugyna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ç)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gözhana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6546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255" y="431469"/>
            <a:ext cx="108530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18456" y="662301"/>
            <a:ext cx="11141583" cy="52629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Garamond" panose="02020404030301010803" pitchFamily="18" charset="0"/>
                <a:cs typeface="Times New Roman" pitchFamily="18" charset="0"/>
              </a:rPr>
              <a:t>10.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  <a:cs typeface="Times New Roman" pitchFamily="18" charset="0"/>
              </a:rPr>
              <a:t>Burun</a:t>
            </a:r>
            <a:r>
              <a:rPr lang="ru-RU" sz="24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boşlugynyň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geçelgeleri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ýokarky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Garamond" panose="02020404030301010803" pitchFamily="18" charset="0"/>
                <a:cs typeface="Times New Roman" pitchFamily="18" charset="0"/>
              </a:rPr>
              <a:t>ortaky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aşaky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;</a:t>
            </a:r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yzky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öňki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ýokarky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aşaky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Garamond" panose="02020404030301010803" pitchFamily="18" charset="0"/>
                <a:cs typeface="Times New Roman" pitchFamily="18" charset="0"/>
              </a:rPr>
              <a:t>11. </a:t>
            </a:r>
            <a:r>
              <a:rPr lang="ru-RU" sz="2400" b="1" dirty="0" err="1" smtClean="0">
                <a:latin typeface="Garamond" panose="02020404030301010803" pitchFamily="18" charset="0"/>
                <a:cs typeface="Times New Roman" pitchFamily="18" charset="0"/>
              </a:rPr>
              <a:t>Gaty</a:t>
            </a:r>
            <a:r>
              <a:rPr lang="ru-RU" sz="2400" b="1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kentlewügüň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agyz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boşlugynyň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emele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getirýän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diwary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:</a:t>
            </a:r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aşaky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ýokarky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;</a:t>
            </a:r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içki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</a:p>
          <a:p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Garamond" panose="02020404030301010803" pitchFamily="18" charset="0"/>
                <a:cs typeface="Times New Roman" pitchFamily="18" charset="0"/>
              </a:rPr>
              <a:t>12.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Uly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kiçi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kentlewük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kanallary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arkaly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agyz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boşlugynyň</a:t>
            </a:r>
            <a:r>
              <a:rPr lang="ru-RU" sz="2400" b="1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  <a:cs typeface="Times New Roman" pitchFamily="18" charset="0"/>
              </a:rPr>
              <a:t>baglanyşygy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:</a:t>
            </a: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a)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burun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boşlugy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bilen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b)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gözhana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bilen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ç)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ganat-kentlewük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oýy</a:t>
            </a:r>
            <a:r>
              <a:rPr lang="ru-RU" sz="2400" dirty="0">
                <a:latin typeface="Garamond" panose="02020404030301010803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Garamond" panose="02020404030301010803" pitchFamily="18" charset="0"/>
                <a:cs typeface="Times New Roman" pitchFamily="18" charset="0"/>
              </a:rPr>
              <a:t>bilen</a:t>
            </a:r>
            <a:r>
              <a:rPr lang="ru-RU" sz="2400" dirty="0" smtClean="0">
                <a:latin typeface="Garamond" panose="02020404030301010803" pitchFamily="18" charset="0"/>
                <a:cs typeface="Times New Roman" pitchFamily="18" charset="0"/>
              </a:rPr>
              <a:t>.</a:t>
            </a:r>
            <a:endParaRPr lang="ru-RU" sz="2400" dirty="0">
              <a:latin typeface="Garamond" panose="02020404030301010803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6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7390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172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495</Words>
  <Application>Microsoft Office PowerPoint</Application>
  <PresentationFormat>Произвольный</PresentationFormat>
  <Paragraphs>97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Kelleçanagyň içki we daşky esaslary. Ýaňy doglan çaganyň kelleçanagy. Çekge, çekgeasty, ganat-kentlewük oýlary, olaryň diwarlary we baglanşyklary. Gözhana we burun boşlugy, olaryň diwarlary we baglanşyklary.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Kelleçanagyň içki we daşky esaslary. Ýaňy doglan çaganyň kelleçanagy. Çekge, çekgeasty, ganat-kentlewük oýlary, olaryň diwarlary we baglanşyklary. Gözhana we burun boşlugy, olaryň diwarlary we baglanşyklary.</dc:title>
  <dc:creator>admin</dc:creator>
  <cp:lastModifiedBy>user</cp:lastModifiedBy>
  <cp:revision>7</cp:revision>
  <dcterms:created xsi:type="dcterms:W3CDTF">2024-09-17T04:55:04Z</dcterms:created>
  <dcterms:modified xsi:type="dcterms:W3CDTF">2024-09-22T08:23:17Z</dcterms:modified>
</cp:coreProperties>
</file>